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07" r:id="rId3"/>
    <p:sldId id="257" r:id="rId4"/>
    <p:sldId id="258" r:id="rId5"/>
    <p:sldId id="259" r:id="rId6"/>
    <p:sldId id="306" r:id="rId7"/>
    <p:sldId id="263" r:id="rId8"/>
    <p:sldId id="290" r:id="rId9"/>
    <p:sldId id="292" r:id="rId10"/>
    <p:sldId id="291" r:id="rId11"/>
    <p:sldId id="293" r:id="rId12"/>
    <p:sldId id="294" r:id="rId13"/>
    <p:sldId id="295" r:id="rId14"/>
    <p:sldId id="296" r:id="rId15"/>
    <p:sldId id="297" r:id="rId16"/>
    <p:sldId id="308" r:id="rId17"/>
    <p:sldId id="298" r:id="rId18"/>
    <p:sldId id="299" r:id="rId19"/>
    <p:sldId id="300" r:id="rId20"/>
    <p:sldId id="301" r:id="rId21"/>
    <p:sldId id="302" r:id="rId22"/>
    <p:sldId id="304" r:id="rId23"/>
    <p:sldId id="305" r:id="rId24"/>
    <p:sldId id="28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4660"/>
  </p:normalViewPr>
  <p:slideViewPr>
    <p:cSldViewPr snapToGrid="0">
      <p:cViewPr varScale="1">
        <p:scale>
          <a:sx n="72" d="100"/>
          <a:sy n="72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कुल जिला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lumMod val="110000"/>
                  </a:schemeClr>
                </a:gs>
                <a:gs pos="84000">
                  <a:schemeClr val="accent1">
                    <a:shade val="90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88900" dist="38100" dir="504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38100" h="50800"/>
            </a:sp3d>
          </c:spPr>
          <c:invertIfNegative val="0"/>
          <c:cat>
            <c:strRef>
              <c:f>Sheet1!$A$2:$A$6</c:f>
              <c:strCache>
                <c:ptCount val="1"/>
                <c:pt idx="0">
                  <c:v>मेरठ प्रान्त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A4-4ACE-B7A2-05E91F5A96E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कार्ययुक्त जिले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lumMod val="110000"/>
                  </a:schemeClr>
                </a:gs>
                <a:gs pos="84000">
                  <a:schemeClr val="accent2">
                    <a:shade val="90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88900" dist="38100" dir="504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38100" h="50800"/>
            </a:sp3d>
          </c:spPr>
          <c:invertIfNegative val="0"/>
          <c:cat>
            <c:strRef>
              <c:f>Sheet1!$A$2:$A$6</c:f>
              <c:strCache>
                <c:ptCount val="1"/>
                <c:pt idx="0">
                  <c:v>मेरठ प्रान्त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A4-4ACE-B7A2-05E91F5A96E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कार्ययुक्त जिला केंद्र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8000"/>
                    <a:lumMod val="110000"/>
                  </a:schemeClr>
                </a:gs>
                <a:gs pos="84000">
                  <a:schemeClr val="accent3">
                    <a:shade val="90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88900" dist="38100" dir="504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38100" h="50800"/>
            </a:sp3d>
          </c:spPr>
          <c:invertIfNegative val="0"/>
          <c:cat>
            <c:strRef>
              <c:f>Sheet1!$A$2:$A$6</c:f>
              <c:strCache>
                <c:ptCount val="1"/>
                <c:pt idx="0">
                  <c:v>मेरठ प्रान्त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A4-4ACE-B7A2-05E91F5A96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8960768"/>
        <c:axId val="18962304"/>
      </c:barChart>
      <c:catAx>
        <c:axId val="18960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62304"/>
        <c:crosses val="autoZero"/>
        <c:auto val="1"/>
        <c:lblAlgn val="ctr"/>
        <c:lblOffset val="100"/>
        <c:noMultiLvlLbl val="0"/>
      </c:catAx>
      <c:valAx>
        <c:axId val="18962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60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22471489232381E-2"/>
          <c:y val="5.7846333241857721E-2"/>
          <c:w val="0.91451957542760176"/>
          <c:h val="0.742666983552772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2014-15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2"/>
                <c:pt idx="0">
                  <c:v>भैया</c:v>
                </c:pt>
                <c:pt idx="1">
                  <c:v>बहिनें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92175</c:v>
                </c:pt>
                <c:pt idx="1">
                  <c:v>52877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EF-4921-ACFB-0566845362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2015-16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2"/>
                <c:pt idx="0">
                  <c:v>भैया</c:v>
                </c:pt>
                <c:pt idx="1">
                  <c:v>बहिनें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90541</c:v>
                </c:pt>
                <c:pt idx="1">
                  <c:v>52739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EF-4921-ACFB-05668453620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2016-17</c:v>
                </c:pt>
              </c:strCache>
            </c:strRef>
          </c:tx>
          <c:spPr>
            <a:pattFill prst="narHorz">
              <a:fgClr>
                <a:schemeClr val="accent5"/>
              </a:fgClr>
              <a:bgClr>
                <a:schemeClr val="accent5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5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2"/>
                <c:pt idx="0">
                  <c:v>भैया</c:v>
                </c:pt>
                <c:pt idx="1">
                  <c:v>बहिनें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90756</c:v>
                </c:pt>
                <c:pt idx="1">
                  <c:v>52941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EF-4921-ACFB-05668453620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391816600"/>
        <c:axId val="391821848"/>
      </c:barChart>
      <c:catAx>
        <c:axId val="391816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821848"/>
        <c:crosses val="autoZero"/>
        <c:auto val="1"/>
        <c:lblAlgn val="ctr"/>
        <c:lblOffset val="100"/>
        <c:noMultiLvlLbl val="0"/>
      </c:catAx>
      <c:valAx>
        <c:axId val="391821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816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22471489232381E-2"/>
          <c:y val="5.7846333241857721E-2"/>
          <c:w val="0.91451957542760176"/>
          <c:h val="0.742666983552772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2014-15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कुल योग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145052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EF-4921-ACFB-0566845362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2015-16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कुल योग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143280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EF-4921-ACFB-05668453620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2016-17</c:v>
                </c:pt>
              </c:strCache>
            </c:strRef>
          </c:tx>
          <c:spPr>
            <a:pattFill prst="narHorz">
              <a:fgClr>
                <a:schemeClr val="accent5"/>
              </a:fgClr>
              <a:bgClr>
                <a:schemeClr val="accent5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5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कुल योग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143697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EF-4921-ACFB-05668453620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391816600"/>
        <c:axId val="391821848"/>
      </c:barChart>
      <c:catAx>
        <c:axId val="391816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821848"/>
        <c:crosses val="autoZero"/>
        <c:auto val="1"/>
        <c:lblAlgn val="ctr"/>
        <c:lblOffset val="100"/>
        <c:noMultiLvlLbl val="0"/>
      </c:catAx>
      <c:valAx>
        <c:axId val="391821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816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22471489232381E-2"/>
          <c:y val="5.7846333241857721E-2"/>
          <c:w val="0.91451957542760176"/>
          <c:h val="0.742666983552772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2014-15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एकल विद्यालय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74-43C7-8C4D-37CCFDE01AC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2015-16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एकल विद्यालय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74-43C7-8C4D-37CCFDE01AC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2016-17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एकल विद्यालय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B74-43C7-8C4D-37CCFDE01AC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91816600"/>
        <c:axId val="391821848"/>
      </c:barChart>
      <c:catAx>
        <c:axId val="391816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821848"/>
        <c:crosses val="autoZero"/>
        <c:auto val="1"/>
        <c:lblAlgn val="ctr"/>
        <c:lblOffset val="100"/>
        <c:noMultiLvlLbl val="0"/>
      </c:catAx>
      <c:valAx>
        <c:axId val="39182184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91816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22471489232381E-2"/>
          <c:y val="5.7846333241857721E-2"/>
          <c:w val="0.91451957542760176"/>
          <c:h val="0.742666983552772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2014-15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संस्कार केंद्र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74-43C7-8C4D-37CCFDE01AC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2015-16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संस्कार केंद्र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74-43C7-8C4D-37CCFDE01AC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2016-17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संस्कार केंद्र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B74-43C7-8C4D-37CCFDE01AC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91816600"/>
        <c:axId val="391821848"/>
      </c:barChart>
      <c:catAx>
        <c:axId val="391816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821848"/>
        <c:crosses val="autoZero"/>
        <c:auto val="1"/>
        <c:lblAlgn val="ctr"/>
        <c:lblOffset val="100"/>
        <c:noMultiLvlLbl val="0"/>
      </c:catAx>
      <c:valAx>
        <c:axId val="39182184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91816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जन शिक्षा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8000"/>
                    <a:alpha val="90000"/>
                    <a:lumMod val="100000"/>
                  </a:schemeClr>
                </a:gs>
                <a:gs pos="100000">
                  <a:schemeClr val="accent1">
                    <a:tint val="90000"/>
                    <a:lumMod val="95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योग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FC-4B18-9C74-84CCF2865E2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शिशु शिक्षा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68000"/>
                    <a:alpha val="90000"/>
                    <a:lumMod val="100000"/>
                  </a:schemeClr>
                </a:gs>
                <a:gs pos="100000">
                  <a:schemeClr val="accent2">
                    <a:tint val="90000"/>
                    <a:lumMod val="95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योग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FC-4B18-9C74-84CCF2865E2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भारतीय शिक्षा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8000"/>
                    <a:alpha val="90000"/>
                    <a:lumMod val="100000"/>
                  </a:schemeClr>
                </a:gs>
                <a:gs pos="100000">
                  <a:schemeClr val="accent3">
                    <a:tint val="90000"/>
                    <a:lumMod val="95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योग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FC-4B18-9C74-84CCF2865E2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C.B.S.E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68000"/>
                    <a:alpha val="90000"/>
                    <a:lumMod val="100000"/>
                  </a:schemeClr>
                </a:gs>
                <a:gs pos="100000">
                  <a:schemeClr val="accent4">
                    <a:tint val="90000"/>
                    <a:lumMod val="95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accent4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योग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9FC-4B18-9C74-84CCF2865E2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भारतीय श्री 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68000"/>
                    <a:alpha val="90000"/>
                    <a:lumMod val="100000"/>
                  </a:schemeClr>
                </a:gs>
                <a:gs pos="100000">
                  <a:schemeClr val="accent5">
                    <a:tint val="90000"/>
                    <a:lumMod val="95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accent5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योग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FC-4B18-9C74-84CCF2865E2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75271112"/>
        <c:axId val="475267832"/>
      </c:barChart>
      <c:catAx>
        <c:axId val="475271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5267832"/>
        <c:crosses val="autoZero"/>
        <c:auto val="1"/>
        <c:lblAlgn val="ctr"/>
        <c:lblOffset val="100"/>
        <c:noMultiLvlLbl val="0"/>
      </c:catAx>
      <c:valAx>
        <c:axId val="475267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5271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22471489232381E-2"/>
          <c:y val="0.16023240749518122"/>
          <c:w val="0.91451957542760176"/>
          <c:h val="0.640281069295667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कुल तहसील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तहसील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56-473F-BE63-A3767110755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कार्ययुक्त तहसील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तहसील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56-473F-BE63-A3767110755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कार्ययुक्त तहसील केंद्र </c:v>
                </c:pt>
              </c:strCache>
            </c:strRef>
          </c:tx>
          <c:spPr>
            <a:pattFill prst="narHorz">
              <a:fgClr>
                <a:schemeClr val="accent5"/>
              </a:fgClr>
              <a:bgClr>
                <a:schemeClr val="accent5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5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तहसील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56-473F-BE63-A3767110755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391816600"/>
        <c:axId val="391821848"/>
      </c:barChart>
      <c:catAx>
        <c:axId val="391816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821848"/>
        <c:crosses val="autoZero"/>
        <c:auto val="1"/>
        <c:lblAlgn val="ctr"/>
        <c:lblOffset val="100"/>
        <c:noMultiLvlLbl val="0"/>
      </c:catAx>
      <c:valAx>
        <c:axId val="391821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816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प्रभावी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8000"/>
                    <a:alpha val="90000"/>
                    <a:lumMod val="100000"/>
                  </a:schemeClr>
                </a:gs>
                <a:gs pos="100000">
                  <a:schemeClr val="accent1">
                    <a:tint val="90000"/>
                    <a:lumMod val="95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शिशु वाटिका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96-43D9-B080-0A61B4043F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प्रयत्नशील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68000"/>
                    <a:alpha val="90000"/>
                    <a:lumMod val="100000"/>
                  </a:schemeClr>
                </a:gs>
                <a:gs pos="100000">
                  <a:schemeClr val="accent2">
                    <a:tint val="90000"/>
                    <a:lumMod val="95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शिशु वाटिका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96-43D9-B080-0A61B4043FD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04136680"/>
        <c:axId val="404135696"/>
      </c:barChart>
      <c:catAx>
        <c:axId val="404136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4135696"/>
        <c:crosses val="autoZero"/>
        <c:auto val="1"/>
        <c:lblAlgn val="ctr"/>
        <c:lblOffset val="100"/>
        <c:noMultiLvlLbl val="0"/>
      </c:catAx>
      <c:valAx>
        <c:axId val="404135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4136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2014-15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"/>
                <c:pt idx="0">
                  <c:v>परथमिक कक्षाये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15-4DD6-91D6-B4C113C25E3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2015-16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"/>
                <c:pt idx="0">
                  <c:v>परथमिक कक्षाये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15-4DD6-91D6-B4C113C25E3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2016-17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"/>
                <c:pt idx="0">
                  <c:v>परथमिक कक्षाये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15-4DD6-91D6-B4C113C25E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4103552"/>
        <c:axId val="404112408"/>
      </c:barChart>
      <c:catAx>
        <c:axId val="404103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4112408"/>
        <c:crosses val="autoZero"/>
        <c:auto val="1"/>
        <c:lblAlgn val="ctr"/>
        <c:lblOffset val="100"/>
        <c:noMultiLvlLbl val="0"/>
      </c:catAx>
      <c:valAx>
        <c:axId val="404112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4103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प्राथमिक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संख्या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E0-4609-A65B-D9359FB7D9B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पूर्व माध्यमिक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संख्या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E0-4609-A65B-D9359FB7D9B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माध्यमिक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संख्या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E0-4609-A65B-D9359FB7D9B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वरिष्ठ माध्यमिक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संख्या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BE0-4609-A65B-D9359FB7D9B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04134712"/>
        <c:axId val="404137336"/>
      </c:barChart>
      <c:catAx>
        <c:axId val="404134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4137336"/>
        <c:crosses val="autoZero"/>
        <c:auto val="1"/>
        <c:lblAlgn val="ctr"/>
        <c:lblOffset val="100"/>
        <c:noMultiLvlLbl val="0"/>
      </c:catAx>
      <c:valAx>
        <c:axId val="40413733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04134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22471489232381E-2"/>
          <c:y val="0.16023240749518122"/>
          <c:w val="0.91451957542760176"/>
          <c:h val="0.640281069295667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2014-15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शिशु वाटिका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8089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EF-4921-ACFB-0566845362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2015-16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शिशु वाटिका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7963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EF-4921-ACFB-05668453620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2016-17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शिशु वाटिका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8467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EF-4921-ACFB-05668453620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91816600"/>
        <c:axId val="391821848"/>
      </c:barChart>
      <c:catAx>
        <c:axId val="391816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821848"/>
        <c:crosses val="autoZero"/>
        <c:auto val="1"/>
        <c:lblAlgn val="ctr"/>
        <c:lblOffset val="100"/>
        <c:noMultiLvlLbl val="0"/>
      </c:catAx>
      <c:valAx>
        <c:axId val="391821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816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22471489232381E-2"/>
          <c:y val="5.7846333241857721E-2"/>
          <c:w val="0.91451957542760176"/>
          <c:h val="0.742666983552772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2014-15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प्राथमिक कक्षा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61156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EF-4921-ACFB-0566845362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2015-16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प्राथमिक कक्षा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60515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EF-4921-ACFB-05668453620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2016-17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प्राथमिक कक्षा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58516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EF-4921-ACFB-05668453620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91816600"/>
        <c:axId val="391821848"/>
      </c:barChart>
      <c:catAx>
        <c:axId val="391816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821848"/>
        <c:crosses val="autoZero"/>
        <c:auto val="1"/>
        <c:lblAlgn val="ctr"/>
        <c:lblOffset val="100"/>
        <c:noMultiLvlLbl val="0"/>
      </c:catAx>
      <c:valAx>
        <c:axId val="391821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816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22471489232381E-2"/>
          <c:y val="5.7846333241857721E-2"/>
          <c:w val="0.91451957542760176"/>
          <c:h val="0.742666983552772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2014-15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पूर्व माध्यमिक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34802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EF-4921-ACFB-0566845362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2015-16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पूर्व माध्यमिक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34468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EF-4921-ACFB-05668453620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2016-17</c:v>
                </c:pt>
              </c:strCache>
            </c:strRef>
          </c:tx>
          <c:spPr>
            <a:pattFill prst="narHorz">
              <a:fgClr>
                <a:schemeClr val="accent5"/>
              </a:fgClr>
              <a:bgClr>
                <a:schemeClr val="accent5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5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पूर्व माध्यमिक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59062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EF-4921-ACFB-05668453620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391816600"/>
        <c:axId val="391821848"/>
      </c:barChart>
      <c:catAx>
        <c:axId val="391816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821848"/>
        <c:crosses val="autoZero"/>
        <c:auto val="1"/>
        <c:lblAlgn val="ctr"/>
        <c:lblOffset val="100"/>
        <c:noMultiLvlLbl val="0"/>
      </c:catAx>
      <c:valAx>
        <c:axId val="391821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816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22471489232381E-2"/>
          <c:y val="5.7846333241857721E-2"/>
          <c:w val="0.91451957542760176"/>
          <c:h val="0.742666983552772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2014-15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माध्यमिक व वरिष्ठ माध्यमिक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41005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EF-4921-ACFB-0566845362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2015-16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माध्यमिक व वरिष्ठ माध्यमिक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40634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EF-4921-ACFB-05668453620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2016-17</c:v>
                </c:pt>
              </c:strCache>
            </c:strRef>
          </c:tx>
          <c:spPr>
            <a:pattFill prst="narHorz">
              <a:fgClr>
                <a:schemeClr val="accent5"/>
              </a:fgClr>
              <a:bgClr>
                <a:schemeClr val="accent5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5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माध्यमिक व वरिष्ठ माध्यमिक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41725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EF-4921-ACFB-05668453620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391816600"/>
        <c:axId val="391821848"/>
      </c:barChart>
      <c:catAx>
        <c:axId val="391816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821848"/>
        <c:crosses val="autoZero"/>
        <c:auto val="1"/>
        <c:lblAlgn val="ctr"/>
        <c:lblOffset val="100"/>
        <c:noMultiLvlLbl val="0"/>
      </c:catAx>
      <c:valAx>
        <c:axId val="391821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816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2938" y="534623"/>
            <a:ext cx="9700591" cy="689099"/>
          </a:xfrm>
        </p:spPr>
        <p:txBody>
          <a:bodyPr>
            <a:normAutofit/>
          </a:bodyPr>
          <a:lstStyle/>
          <a:p>
            <a:pPr algn="ctr"/>
            <a:r>
              <a:rPr lang="hi-IN" dirty="0"/>
              <a:t>विद्या भारती, अखिल भारतीय शिक्षा संस्थान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461" y="2389427"/>
            <a:ext cx="10993546" cy="590321"/>
          </a:xfrm>
        </p:spPr>
        <p:txBody>
          <a:bodyPr>
            <a:noAutofit/>
          </a:bodyPr>
          <a:lstStyle/>
          <a:p>
            <a:pPr algn="ctr"/>
            <a:r>
              <a:rPr lang="hi-IN" sz="3600" b="1" dirty="0"/>
              <a:t>संख्यात्मक वृत्त</a:t>
            </a:r>
            <a:endParaRPr lang="en-US" sz="3600" b="1" dirty="0"/>
          </a:p>
        </p:txBody>
      </p:sp>
      <p:pic>
        <p:nvPicPr>
          <p:cNvPr id="1026" name="Picture 2" descr="http://vidyabharti.net.in/images/vidy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952" y="3421338"/>
            <a:ext cx="172402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87298" y="1175019"/>
            <a:ext cx="9898754" cy="65378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i-IN" sz="2800" dirty="0"/>
              <a:t>पश्चिमी उत्तर प्रदेश क्षेत्र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5069903" y="1828567"/>
            <a:ext cx="21852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i-IN" sz="3200" b="1" dirty="0"/>
              <a:t>मेरठ प्रान्त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89576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25" y="629179"/>
            <a:ext cx="11029616" cy="1013800"/>
          </a:xfrm>
        </p:spPr>
        <p:txBody>
          <a:bodyPr>
            <a:noAutofit/>
          </a:bodyPr>
          <a:lstStyle/>
          <a:p>
            <a:pPr algn="ctr"/>
            <a:r>
              <a:rPr lang="hi-IN" sz="3600" b="1" dirty="0"/>
              <a:t>स्तर अनुसार विद्यालय संख्या मेरठ प्रान्त </a:t>
            </a:r>
            <a:r>
              <a:rPr lang="en-US" sz="3600" b="1" dirty="0"/>
              <a:t>2016-17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3137550"/>
              </p:ext>
            </p:extLst>
          </p:nvPr>
        </p:nvGraphicFramePr>
        <p:xfrm>
          <a:off x="581025" y="2028825"/>
          <a:ext cx="1102995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897229634"/>
                    </a:ext>
                  </a:extLst>
                </a:gridCol>
                <a:gridCol w="3676650">
                  <a:extLst>
                    <a:ext uri="{9D8B030D-6E8A-4147-A177-3AD203B41FA5}">
                      <a16:colId xmlns:a16="http://schemas.microsoft.com/office/drawing/2014/main" val="2797139014"/>
                    </a:ext>
                  </a:extLst>
                </a:gridCol>
                <a:gridCol w="3676650">
                  <a:extLst>
                    <a:ext uri="{9D8B030D-6E8A-4147-A177-3AD203B41FA5}">
                      <a16:colId xmlns:a16="http://schemas.microsoft.com/office/drawing/2014/main" val="973866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hi-IN" dirty="0"/>
                        <a:t>क्र०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hi-IN" dirty="0"/>
                        <a:t>विद्यालय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hi-IN" dirty="0"/>
                        <a:t>संख्या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045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hi-IN" dirty="0"/>
                        <a:t>प्राथमिक विद्यालय (कक्षा </a:t>
                      </a:r>
                      <a:r>
                        <a:rPr lang="en-US" dirty="0"/>
                        <a:t>5 </a:t>
                      </a:r>
                      <a:r>
                        <a:rPr lang="hi-IN" dirty="0"/>
                        <a:t>तक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/>
                        <a:t>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275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hi-IN" dirty="0"/>
                        <a:t>पूर्व माध्यमिक (कक्षा </a:t>
                      </a:r>
                      <a:r>
                        <a:rPr lang="en-US" dirty="0"/>
                        <a:t>8 </a:t>
                      </a:r>
                      <a:r>
                        <a:rPr lang="hi-IN" dirty="0"/>
                        <a:t>तक)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/>
                        <a:t>139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787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hi-IN" dirty="0"/>
                        <a:t>माध्यमिक (कक्षा </a:t>
                      </a:r>
                      <a:r>
                        <a:rPr lang="en-US" dirty="0"/>
                        <a:t>10 </a:t>
                      </a:r>
                      <a:r>
                        <a:rPr lang="hi-IN" dirty="0"/>
                        <a:t>तक)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5185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hi-IN" dirty="0"/>
                        <a:t>वरिष्ठ माध्यमिक (कक्षा </a:t>
                      </a:r>
                      <a:r>
                        <a:rPr lang="en-US" dirty="0"/>
                        <a:t>12 </a:t>
                      </a:r>
                      <a:r>
                        <a:rPr lang="hi-IN" dirty="0"/>
                        <a:t>तक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/>
                        <a:t>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647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hi-IN" sz="2400" b="1" dirty="0"/>
                        <a:t>योग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000" dirty="0"/>
                        <a:t>357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4563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2463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i-IN" b="1" dirty="0"/>
              <a:t>स्तर अनुसार विद्यालय संख्या मेरठ प्रान्त </a:t>
            </a:r>
            <a:r>
              <a:rPr lang="en-US" b="1" dirty="0"/>
              <a:t>2016-17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4366286"/>
              </p:ext>
            </p:extLst>
          </p:nvPr>
        </p:nvGraphicFramePr>
        <p:xfrm>
          <a:off x="450376" y="2006221"/>
          <a:ext cx="11286699" cy="4435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4968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358" y="1111588"/>
            <a:ext cx="11029616" cy="1013800"/>
          </a:xfrm>
        </p:spPr>
        <p:txBody>
          <a:bodyPr>
            <a:normAutofit fontScale="90000"/>
          </a:bodyPr>
          <a:lstStyle/>
          <a:p>
            <a:pPr algn="ctr"/>
            <a:r>
              <a:rPr lang="hi-IN" sz="3600" b="1" dirty="0"/>
              <a:t>छात्र संख्या तुलनात्मक विवरण मेरठ प्रान्त</a:t>
            </a:r>
            <a:r>
              <a:rPr lang="en-US" sz="3600" b="1" dirty="0"/>
              <a:t>  </a:t>
            </a:r>
            <a:br>
              <a:rPr lang="en-US" sz="3600" b="1" dirty="0"/>
            </a:br>
            <a:r>
              <a:rPr lang="hi-IN" sz="3600" b="1" dirty="0"/>
              <a:t>शिशु वाटिका </a:t>
            </a:r>
            <a:br>
              <a:rPr lang="en-US" sz="3600" b="1" dirty="0"/>
            </a:br>
            <a:r>
              <a:rPr lang="hi-IN" sz="3600" b="1" dirty="0"/>
              <a:t> 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470114"/>
              </p:ext>
            </p:extLst>
          </p:nvPr>
        </p:nvGraphicFramePr>
        <p:xfrm>
          <a:off x="468404" y="2001035"/>
          <a:ext cx="11299525" cy="1271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057">
                  <a:extLst>
                    <a:ext uri="{9D8B030D-6E8A-4147-A177-3AD203B41FA5}">
                      <a16:colId xmlns:a16="http://schemas.microsoft.com/office/drawing/2014/main" val="1135557973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2800958033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4227678088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1835116989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930112094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1567015841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662950302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4121920699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311759970"/>
                    </a:ext>
                  </a:extLst>
                </a:gridCol>
                <a:gridCol w="1057012">
                  <a:extLst>
                    <a:ext uri="{9D8B030D-6E8A-4147-A177-3AD203B41FA5}">
                      <a16:colId xmlns:a16="http://schemas.microsoft.com/office/drawing/2014/main" val="3232862427"/>
                    </a:ext>
                  </a:extLst>
                </a:gridCol>
              </a:tblGrid>
              <a:tr h="423886">
                <a:tc rowSpan="2">
                  <a:txBody>
                    <a:bodyPr/>
                    <a:lstStyle/>
                    <a:p>
                      <a:r>
                        <a:rPr lang="hi-IN" dirty="0"/>
                        <a:t>क्र० 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2014-15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2015-16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2016-17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614630"/>
                  </a:ext>
                </a:extLst>
              </a:tr>
              <a:tr h="42388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भैया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बहिनें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योग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भैया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बहिनें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योग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भैया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बहिनें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योग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246226"/>
                  </a:ext>
                </a:extLst>
              </a:tr>
              <a:tr h="423886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4731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4445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7963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4791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8467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925077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7366840"/>
              </p:ext>
            </p:extLst>
          </p:nvPr>
        </p:nvGraphicFramePr>
        <p:xfrm>
          <a:off x="468406" y="3366052"/>
          <a:ext cx="11142401" cy="3101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3932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798" y="668740"/>
            <a:ext cx="11029616" cy="1542197"/>
          </a:xfrm>
        </p:spPr>
        <p:txBody>
          <a:bodyPr>
            <a:normAutofit fontScale="90000"/>
          </a:bodyPr>
          <a:lstStyle/>
          <a:p>
            <a:pPr algn="ctr"/>
            <a:br>
              <a:rPr lang="hi-IN" sz="3600" b="1" dirty="0"/>
            </a:br>
            <a:br>
              <a:rPr lang="hi-IN" sz="3600" b="1" dirty="0"/>
            </a:br>
            <a:r>
              <a:rPr lang="hi-IN" sz="3600" b="1" dirty="0"/>
              <a:t>छात्र संख्या तुलनात्मक विवरण मेरठ प्रान्त</a:t>
            </a:r>
            <a:r>
              <a:rPr lang="en-US" sz="3600" b="1" dirty="0"/>
              <a:t>  </a:t>
            </a:r>
            <a:br>
              <a:rPr lang="hi-IN" sz="3600" b="1" dirty="0"/>
            </a:br>
            <a:r>
              <a:rPr lang="hi-IN" sz="3600" b="1" dirty="0"/>
              <a:t>प्राथमिक कक्षा </a:t>
            </a:r>
            <a:r>
              <a:rPr lang="en-US" sz="3600" b="1" dirty="0"/>
              <a:t>1-5</a:t>
            </a:r>
            <a:br>
              <a:rPr lang="en-US" sz="3600" b="1" dirty="0"/>
            </a:br>
            <a:r>
              <a:rPr lang="hi-IN" sz="3600" b="1" dirty="0"/>
              <a:t> 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4122326"/>
              </p:ext>
            </p:extLst>
          </p:nvPr>
        </p:nvGraphicFramePr>
        <p:xfrm>
          <a:off x="468404" y="2001035"/>
          <a:ext cx="11299525" cy="1271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057">
                  <a:extLst>
                    <a:ext uri="{9D8B030D-6E8A-4147-A177-3AD203B41FA5}">
                      <a16:colId xmlns:a16="http://schemas.microsoft.com/office/drawing/2014/main" val="1135557973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2800958033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4227678088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1835116989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930112094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1567015841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662950302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4121920699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311759970"/>
                    </a:ext>
                  </a:extLst>
                </a:gridCol>
                <a:gridCol w="1057012">
                  <a:extLst>
                    <a:ext uri="{9D8B030D-6E8A-4147-A177-3AD203B41FA5}">
                      <a16:colId xmlns:a16="http://schemas.microsoft.com/office/drawing/2014/main" val="3232862427"/>
                    </a:ext>
                  </a:extLst>
                </a:gridCol>
              </a:tblGrid>
              <a:tr h="423886">
                <a:tc rowSpan="2">
                  <a:txBody>
                    <a:bodyPr/>
                    <a:lstStyle/>
                    <a:p>
                      <a:r>
                        <a:rPr lang="hi-IN" dirty="0"/>
                        <a:t>क्र० 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2014-15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2015-16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2016-17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614630"/>
                  </a:ext>
                </a:extLst>
              </a:tr>
              <a:tr h="42388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भैया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बहिनें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योग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भैया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बहिनें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योग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भैया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बहिनें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योग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246226"/>
                  </a:ext>
                </a:extLst>
              </a:tr>
              <a:tr h="423886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36358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24798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61156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24355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60515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34893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23623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58516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925077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9236889"/>
              </p:ext>
            </p:extLst>
          </p:nvPr>
        </p:nvGraphicFramePr>
        <p:xfrm>
          <a:off x="468406" y="3366052"/>
          <a:ext cx="11142401" cy="3491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5905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798" y="668740"/>
            <a:ext cx="11029616" cy="1542197"/>
          </a:xfrm>
        </p:spPr>
        <p:txBody>
          <a:bodyPr>
            <a:normAutofit fontScale="90000"/>
          </a:bodyPr>
          <a:lstStyle/>
          <a:p>
            <a:pPr algn="ctr"/>
            <a:br>
              <a:rPr lang="hi-IN" sz="3600" b="1" dirty="0"/>
            </a:br>
            <a:br>
              <a:rPr lang="hi-IN" sz="3600" b="1" dirty="0"/>
            </a:br>
            <a:r>
              <a:rPr lang="hi-IN" sz="3600" b="1" dirty="0"/>
              <a:t>छात्र संख्या तुलनात्मक विवरण मेरठ प्रान्त</a:t>
            </a:r>
            <a:r>
              <a:rPr lang="en-US" sz="3600" b="1" dirty="0"/>
              <a:t>  </a:t>
            </a:r>
            <a:br>
              <a:rPr lang="hi-IN" sz="3600" b="1" dirty="0"/>
            </a:br>
            <a:r>
              <a:rPr lang="hi-IN" sz="3600" b="1" dirty="0"/>
              <a:t>पूर्व माध्यमिक कक्षा </a:t>
            </a:r>
            <a:r>
              <a:rPr lang="en-US" sz="3600" b="1" dirty="0"/>
              <a:t>6-8</a:t>
            </a:r>
            <a:br>
              <a:rPr lang="en-US" sz="3600" b="1" dirty="0"/>
            </a:br>
            <a:r>
              <a:rPr lang="hi-IN" sz="3600" b="1" dirty="0"/>
              <a:t> 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9412108"/>
              </p:ext>
            </p:extLst>
          </p:nvPr>
        </p:nvGraphicFramePr>
        <p:xfrm>
          <a:off x="468404" y="2001035"/>
          <a:ext cx="11299525" cy="1271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057">
                  <a:extLst>
                    <a:ext uri="{9D8B030D-6E8A-4147-A177-3AD203B41FA5}">
                      <a16:colId xmlns:a16="http://schemas.microsoft.com/office/drawing/2014/main" val="1135557973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2800958033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4227678088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1835116989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930112094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1567015841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662950302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4121920699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311759970"/>
                    </a:ext>
                  </a:extLst>
                </a:gridCol>
                <a:gridCol w="1057012">
                  <a:extLst>
                    <a:ext uri="{9D8B030D-6E8A-4147-A177-3AD203B41FA5}">
                      <a16:colId xmlns:a16="http://schemas.microsoft.com/office/drawing/2014/main" val="3232862427"/>
                    </a:ext>
                  </a:extLst>
                </a:gridCol>
              </a:tblGrid>
              <a:tr h="423886">
                <a:tc rowSpan="2">
                  <a:txBody>
                    <a:bodyPr/>
                    <a:lstStyle/>
                    <a:p>
                      <a:r>
                        <a:rPr lang="hi-IN" dirty="0"/>
                        <a:t>क्र० 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2014-15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2015-16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2016-17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614630"/>
                  </a:ext>
                </a:extLst>
              </a:tr>
              <a:tr h="42388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भैया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बहिनें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योग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भैया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बहिनें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योग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भैया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बहिनें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योग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246226"/>
                  </a:ext>
                </a:extLst>
              </a:tr>
              <a:tr h="423886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22475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12327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34802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12441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34468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22325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12664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34989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925077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0602560"/>
              </p:ext>
            </p:extLst>
          </p:nvPr>
        </p:nvGraphicFramePr>
        <p:xfrm>
          <a:off x="468406" y="3366052"/>
          <a:ext cx="11142401" cy="3491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189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798" y="668740"/>
            <a:ext cx="11029616" cy="1542197"/>
          </a:xfrm>
        </p:spPr>
        <p:txBody>
          <a:bodyPr>
            <a:normAutofit fontScale="90000"/>
          </a:bodyPr>
          <a:lstStyle/>
          <a:p>
            <a:pPr algn="ctr"/>
            <a:br>
              <a:rPr lang="hi-IN" sz="3600" b="1" dirty="0"/>
            </a:br>
            <a:br>
              <a:rPr lang="hi-IN" sz="3600" b="1" dirty="0"/>
            </a:br>
            <a:r>
              <a:rPr lang="hi-IN" sz="3600" b="1" dirty="0"/>
              <a:t>छात्र संख्या तुलनात्मक विवरण मेरठ प्रान्त</a:t>
            </a:r>
            <a:r>
              <a:rPr lang="en-US" sz="3600" b="1" dirty="0"/>
              <a:t>  </a:t>
            </a:r>
            <a:br>
              <a:rPr lang="hi-IN" sz="3600" b="1" dirty="0"/>
            </a:br>
            <a:r>
              <a:rPr lang="hi-IN" sz="3600" b="1" dirty="0"/>
              <a:t>माध्यमिक व वरिष्ठ माध्यमिक कक्षा 9 </a:t>
            </a:r>
            <a:r>
              <a:rPr lang="en-US" sz="3600" b="1" dirty="0"/>
              <a:t>-</a:t>
            </a:r>
            <a:r>
              <a:rPr lang="hi-IN" sz="3600" b="1" dirty="0"/>
              <a:t> 12</a:t>
            </a:r>
            <a:br>
              <a:rPr lang="en-US" sz="3600" b="1" dirty="0"/>
            </a:br>
            <a:r>
              <a:rPr lang="hi-IN" sz="3600" b="1" dirty="0"/>
              <a:t> 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8922647"/>
              </p:ext>
            </p:extLst>
          </p:nvPr>
        </p:nvGraphicFramePr>
        <p:xfrm>
          <a:off x="468404" y="2001035"/>
          <a:ext cx="11299525" cy="1271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057">
                  <a:extLst>
                    <a:ext uri="{9D8B030D-6E8A-4147-A177-3AD203B41FA5}">
                      <a16:colId xmlns:a16="http://schemas.microsoft.com/office/drawing/2014/main" val="1135557973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2800958033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4227678088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1835116989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930112094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1567015841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662950302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4121920699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311759970"/>
                    </a:ext>
                  </a:extLst>
                </a:gridCol>
                <a:gridCol w="1057012">
                  <a:extLst>
                    <a:ext uri="{9D8B030D-6E8A-4147-A177-3AD203B41FA5}">
                      <a16:colId xmlns:a16="http://schemas.microsoft.com/office/drawing/2014/main" val="3232862427"/>
                    </a:ext>
                  </a:extLst>
                </a:gridCol>
              </a:tblGrid>
              <a:tr h="423886">
                <a:tc rowSpan="2">
                  <a:txBody>
                    <a:bodyPr/>
                    <a:lstStyle/>
                    <a:p>
                      <a:r>
                        <a:rPr lang="hi-IN" dirty="0"/>
                        <a:t>क्र० 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2014-15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2015-16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2016-17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614630"/>
                  </a:ext>
                </a:extLst>
              </a:tr>
              <a:tr h="42388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भैया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बहिनें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योग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भैया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बहिनें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योग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भैया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बहिनें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योग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246226"/>
                  </a:ext>
                </a:extLst>
              </a:tr>
              <a:tr h="423886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28611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12394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41005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27909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12725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40634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28747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12978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41725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925077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6708451"/>
              </p:ext>
            </p:extLst>
          </p:nvPr>
        </p:nvGraphicFramePr>
        <p:xfrm>
          <a:off x="468406" y="3366052"/>
          <a:ext cx="11142401" cy="3491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8771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798" y="668740"/>
            <a:ext cx="11029616" cy="1542197"/>
          </a:xfrm>
        </p:spPr>
        <p:txBody>
          <a:bodyPr>
            <a:normAutofit fontScale="90000"/>
          </a:bodyPr>
          <a:lstStyle/>
          <a:p>
            <a:pPr algn="ctr"/>
            <a:br>
              <a:rPr lang="hi-IN" sz="3600" b="1" dirty="0"/>
            </a:br>
            <a:br>
              <a:rPr lang="hi-IN" sz="3600" b="1" dirty="0"/>
            </a:br>
            <a:r>
              <a:rPr lang="hi-IN" sz="3600" b="1" dirty="0"/>
              <a:t>छात्र संख्या तुलनात्मक विवरण मेरठ प्रान्त</a:t>
            </a:r>
            <a:r>
              <a:rPr lang="en-US" sz="3600" b="1" dirty="0"/>
              <a:t>  </a:t>
            </a:r>
            <a:br>
              <a:rPr lang="hi-IN" sz="3600" b="1" dirty="0"/>
            </a:br>
            <a:r>
              <a:rPr lang="hi-IN" sz="3600" b="1" dirty="0"/>
              <a:t>योग </a:t>
            </a:r>
            <a:br>
              <a:rPr lang="en-US" sz="3600" b="1" dirty="0"/>
            </a:br>
            <a:r>
              <a:rPr lang="hi-IN" sz="3600" b="1" dirty="0"/>
              <a:t> 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68404" y="2001035"/>
          <a:ext cx="11299525" cy="1271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057">
                  <a:extLst>
                    <a:ext uri="{9D8B030D-6E8A-4147-A177-3AD203B41FA5}">
                      <a16:colId xmlns:a16="http://schemas.microsoft.com/office/drawing/2014/main" val="1135557973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2800958033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4227678088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1835116989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930112094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1567015841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662950302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4121920699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311759970"/>
                    </a:ext>
                  </a:extLst>
                </a:gridCol>
                <a:gridCol w="1057012">
                  <a:extLst>
                    <a:ext uri="{9D8B030D-6E8A-4147-A177-3AD203B41FA5}">
                      <a16:colId xmlns:a16="http://schemas.microsoft.com/office/drawing/2014/main" val="3232862427"/>
                    </a:ext>
                  </a:extLst>
                </a:gridCol>
              </a:tblGrid>
              <a:tr h="423886">
                <a:tc rowSpan="2">
                  <a:txBody>
                    <a:bodyPr/>
                    <a:lstStyle/>
                    <a:p>
                      <a:r>
                        <a:rPr lang="hi-IN" dirty="0"/>
                        <a:t>क्र० 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2014-15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2015-16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2016-17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614630"/>
                  </a:ext>
                </a:extLst>
              </a:tr>
              <a:tr h="42388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भैया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बहिनें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योग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भैया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बहिनें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योग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भैया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बहिनें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योग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246226"/>
                  </a:ext>
                </a:extLst>
              </a:tr>
              <a:tr h="423886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92175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52877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145052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90541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52739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143280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90756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52941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143697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925077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2933579"/>
              </p:ext>
            </p:extLst>
          </p:nvPr>
        </p:nvGraphicFramePr>
        <p:xfrm>
          <a:off x="468406" y="3366052"/>
          <a:ext cx="11299523" cy="3034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7215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798" y="668740"/>
            <a:ext cx="11029616" cy="1542197"/>
          </a:xfrm>
        </p:spPr>
        <p:txBody>
          <a:bodyPr>
            <a:normAutofit fontScale="90000"/>
          </a:bodyPr>
          <a:lstStyle/>
          <a:p>
            <a:pPr algn="ctr"/>
            <a:br>
              <a:rPr lang="hi-IN" sz="3600" b="1" dirty="0"/>
            </a:br>
            <a:br>
              <a:rPr lang="hi-IN" sz="3600" b="1" dirty="0"/>
            </a:br>
            <a:r>
              <a:rPr lang="hi-IN" sz="3600" b="1" dirty="0"/>
              <a:t>छात्र संख्या तुलनात्मक विवरण मेरठ प्रान्त</a:t>
            </a:r>
            <a:r>
              <a:rPr lang="en-US" sz="3600" b="1" dirty="0"/>
              <a:t>  </a:t>
            </a:r>
            <a:br>
              <a:rPr lang="hi-IN" sz="3600" b="1" dirty="0"/>
            </a:br>
            <a:r>
              <a:rPr lang="hi-IN" sz="3600" b="1" dirty="0"/>
              <a:t>योग </a:t>
            </a:r>
            <a:br>
              <a:rPr lang="en-US" sz="3600" b="1" dirty="0"/>
            </a:br>
            <a:r>
              <a:rPr lang="hi-IN" sz="3600" b="1" dirty="0"/>
              <a:t> 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0378754"/>
              </p:ext>
            </p:extLst>
          </p:nvPr>
        </p:nvGraphicFramePr>
        <p:xfrm>
          <a:off x="468404" y="2001035"/>
          <a:ext cx="11299525" cy="1271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057">
                  <a:extLst>
                    <a:ext uri="{9D8B030D-6E8A-4147-A177-3AD203B41FA5}">
                      <a16:colId xmlns:a16="http://schemas.microsoft.com/office/drawing/2014/main" val="1135557973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2800958033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4227678088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1835116989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930112094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1567015841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662950302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4121920699"/>
                    </a:ext>
                  </a:extLst>
                </a:gridCol>
                <a:gridCol w="1138057">
                  <a:extLst>
                    <a:ext uri="{9D8B030D-6E8A-4147-A177-3AD203B41FA5}">
                      <a16:colId xmlns:a16="http://schemas.microsoft.com/office/drawing/2014/main" val="311759970"/>
                    </a:ext>
                  </a:extLst>
                </a:gridCol>
                <a:gridCol w="1057012">
                  <a:extLst>
                    <a:ext uri="{9D8B030D-6E8A-4147-A177-3AD203B41FA5}">
                      <a16:colId xmlns:a16="http://schemas.microsoft.com/office/drawing/2014/main" val="3232862427"/>
                    </a:ext>
                  </a:extLst>
                </a:gridCol>
              </a:tblGrid>
              <a:tr h="423886">
                <a:tc rowSpan="2">
                  <a:txBody>
                    <a:bodyPr/>
                    <a:lstStyle/>
                    <a:p>
                      <a:r>
                        <a:rPr lang="hi-IN" dirty="0"/>
                        <a:t>क्र० 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2014-15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2015-16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2016-17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614630"/>
                  </a:ext>
                </a:extLst>
              </a:tr>
              <a:tr h="42388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भैया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बहिनें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योग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भैया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बहिनें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योग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भैया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बहिनें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योग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246226"/>
                  </a:ext>
                </a:extLst>
              </a:tr>
              <a:tr h="423886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92175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52877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145052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90541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52739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143280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90756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52941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143697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925077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2441707"/>
              </p:ext>
            </p:extLst>
          </p:nvPr>
        </p:nvGraphicFramePr>
        <p:xfrm>
          <a:off x="468406" y="3366052"/>
          <a:ext cx="11299523" cy="3034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4198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798" y="668740"/>
            <a:ext cx="11029616" cy="1542197"/>
          </a:xfrm>
        </p:spPr>
        <p:txBody>
          <a:bodyPr>
            <a:normAutofit fontScale="90000"/>
          </a:bodyPr>
          <a:lstStyle/>
          <a:p>
            <a:pPr algn="ctr"/>
            <a:br>
              <a:rPr lang="hi-IN" sz="3600" b="1" dirty="0"/>
            </a:br>
            <a:br>
              <a:rPr lang="hi-IN" sz="3600" b="1" dirty="0"/>
            </a:br>
            <a:r>
              <a:rPr lang="hi-IN" sz="3600" b="1" dirty="0"/>
              <a:t>छात्र संख्या</a:t>
            </a:r>
            <a:br>
              <a:rPr lang="en-US" sz="3600" b="1" dirty="0"/>
            </a:br>
            <a:r>
              <a:rPr lang="hi-IN" sz="3600" b="1" dirty="0"/>
              <a:t> 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138149"/>
              </p:ext>
            </p:extLst>
          </p:nvPr>
        </p:nvGraphicFramePr>
        <p:xfrm>
          <a:off x="468404" y="2001035"/>
          <a:ext cx="11200434" cy="1271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739">
                  <a:extLst>
                    <a:ext uri="{9D8B030D-6E8A-4147-A177-3AD203B41FA5}">
                      <a16:colId xmlns:a16="http://schemas.microsoft.com/office/drawing/2014/main" val="1135557973"/>
                    </a:ext>
                  </a:extLst>
                </a:gridCol>
                <a:gridCol w="1866739">
                  <a:extLst>
                    <a:ext uri="{9D8B030D-6E8A-4147-A177-3AD203B41FA5}">
                      <a16:colId xmlns:a16="http://schemas.microsoft.com/office/drawing/2014/main" val="2800958033"/>
                    </a:ext>
                  </a:extLst>
                </a:gridCol>
                <a:gridCol w="1866739">
                  <a:extLst>
                    <a:ext uri="{9D8B030D-6E8A-4147-A177-3AD203B41FA5}">
                      <a16:colId xmlns:a16="http://schemas.microsoft.com/office/drawing/2014/main" val="4227678088"/>
                    </a:ext>
                  </a:extLst>
                </a:gridCol>
                <a:gridCol w="1866739">
                  <a:extLst>
                    <a:ext uri="{9D8B030D-6E8A-4147-A177-3AD203B41FA5}">
                      <a16:colId xmlns:a16="http://schemas.microsoft.com/office/drawing/2014/main" val="1835116989"/>
                    </a:ext>
                  </a:extLst>
                </a:gridCol>
                <a:gridCol w="1866739">
                  <a:extLst>
                    <a:ext uri="{9D8B030D-6E8A-4147-A177-3AD203B41FA5}">
                      <a16:colId xmlns:a16="http://schemas.microsoft.com/office/drawing/2014/main" val="3526217213"/>
                    </a:ext>
                  </a:extLst>
                </a:gridCol>
                <a:gridCol w="1866739">
                  <a:extLst>
                    <a:ext uri="{9D8B030D-6E8A-4147-A177-3AD203B41FA5}">
                      <a16:colId xmlns:a16="http://schemas.microsoft.com/office/drawing/2014/main" val="3224198389"/>
                    </a:ext>
                  </a:extLst>
                </a:gridCol>
              </a:tblGrid>
              <a:tr h="423886">
                <a:tc rowSpan="2">
                  <a:txBody>
                    <a:bodyPr/>
                    <a:lstStyle/>
                    <a:p>
                      <a:r>
                        <a:rPr lang="hi-IN" dirty="0"/>
                        <a:t>क्र० 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2016-17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614630"/>
                  </a:ext>
                </a:extLst>
              </a:tr>
              <a:tr h="42388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भैया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बहिनें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योग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ईसाई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dirty="0">
                          <a:solidFill>
                            <a:schemeClr val="bg1"/>
                          </a:solidFill>
                        </a:rPr>
                        <a:t>मुस्लिम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246226"/>
                  </a:ext>
                </a:extLst>
              </a:tr>
              <a:tr h="423886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90756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52941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143697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4605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925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5007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798" y="668740"/>
            <a:ext cx="11029616" cy="1542197"/>
          </a:xfrm>
        </p:spPr>
        <p:txBody>
          <a:bodyPr>
            <a:normAutofit fontScale="90000"/>
          </a:bodyPr>
          <a:lstStyle/>
          <a:p>
            <a:pPr algn="ctr"/>
            <a:br>
              <a:rPr lang="hi-IN" sz="3600" b="1" dirty="0"/>
            </a:br>
            <a:br>
              <a:rPr lang="hi-IN" sz="3600" b="1" dirty="0"/>
            </a:br>
            <a:r>
              <a:rPr lang="hi-IN" sz="3600" b="1" dirty="0"/>
              <a:t>कुल आचार्य/आचार्या संख्या मेरठ प्रान्त </a:t>
            </a:r>
            <a:br>
              <a:rPr lang="en-US" sz="3600" b="1" dirty="0"/>
            </a:br>
            <a:r>
              <a:rPr lang="hi-IN" sz="3600" b="1" dirty="0"/>
              <a:t> </a:t>
            </a:r>
            <a:endParaRPr lang="en-US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3157548"/>
              </p:ext>
            </p:extLst>
          </p:nvPr>
        </p:nvGraphicFramePr>
        <p:xfrm>
          <a:off x="581025" y="2181225"/>
          <a:ext cx="11029950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4975">
                  <a:extLst>
                    <a:ext uri="{9D8B030D-6E8A-4147-A177-3AD203B41FA5}">
                      <a16:colId xmlns:a16="http://schemas.microsoft.com/office/drawing/2014/main" val="2691433904"/>
                    </a:ext>
                  </a:extLst>
                </a:gridCol>
                <a:gridCol w="5514975">
                  <a:extLst>
                    <a:ext uri="{9D8B030D-6E8A-4147-A177-3AD203B41FA5}">
                      <a16:colId xmlns:a16="http://schemas.microsoft.com/office/drawing/2014/main" val="39929974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i-IN" sz="1800" b="1" dirty="0"/>
                        <a:t>आचार्य/आचार्या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1800" b="1" dirty="0"/>
                        <a:t>संख्या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890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i-IN" sz="1800" b="1" dirty="0"/>
                        <a:t>पुरुष आचार्य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852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i-IN" sz="1800" b="1" dirty="0"/>
                        <a:t>महिला आचार्य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908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i-IN" sz="2400" b="1" dirty="0"/>
                        <a:t>योग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5582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665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7791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vidyabharti.net/images/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2192000" cy="6846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1870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798" y="668740"/>
            <a:ext cx="11029616" cy="1542197"/>
          </a:xfrm>
        </p:spPr>
        <p:txBody>
          <a:bodyPr>
            <a:normAutofit fontScale="90000"/>
          </a:bodyPr>
          <a:lstStyle/>
          <a:p>
            <a:pPr algn="ctr"/>
            <a:br>
              <a:rPr lang="hi-IN" sz="3600" b="1" dirty="0"/>
            </a:br>
            <a:br>
              <a:rPr lang="hi-IN" sz="3600" b="1" dirty="0"/>
            </a:br>
            <a:r>
              <a:rPr lang="hi-IN" sz="3600" b="1" dirty="0"/>
              <a:t>अनौपचारिक जनजाति एकल विद्यालय संख्या मेरठ प्रान्त </a:t>
            </a:r>
            <a:br>
              <a:rPr lang="en-US" sz="3600" b="1" dirty="0"/>
            </a:br>
            <a:r>
              <a:rPr lang="hi-IN" sz="3600" b="1" dirty="0"/>
              <a:t> </a:t>
            </a:r>
            <a:endParaRPr lang="en-US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8927711"/>
              </p:ext>
            </p:extLst>
          </p:nvPr>
        </p:nvGraphicFramePr>
        <p:xfrm>
          <a:off x="581023" y="2181225"/>
          <a:ext cx="1118334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7782">
                  <a:extLst>
                    <a:ext uri="{9D8B030D-6E8A-4147-A177-3AD203B41FA5}">
                      <a16:colId xmlns:a16="http://schemas.microsoft.com/office/drawing/2014/main" val="2691433904"/>
                    </a:ext>
                  </a:extLst>
                </a:gridCol>
                <a:gridCol w="3727782">
                  <a:extLst>
                    <a:ext uri="{9D8B030D-6E8A-4147-A177-3AD203B41FA5}">
                      <a16:colId xmlns:a16="http://schemas.microsoft.com/office/drawing/2014/main" val="3992997468"/>
                    </a:ext>
                  </a:extLst>
                </a:gridCol>
                <a:gridCol w="3727782">
                  <a:extLst>
                    <a:ext uri="{9D8B030D-6E8A-4147-A177-3AD203B41FA5}">
                      <a16:colId xmlns:a16="http://schemas.microsoft.com/office/drawing/2014/main" val="15091516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2014-15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2015-16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2016-17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890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852701"/>
                  </a:ext>
                </a:extLst>
              </a:tr>
            </a:tbl>
          </a:graphicData>
        </a:graphic>
      </p:graphicFrame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7340389"/>
              </p:ext>
            </p:extLst>
          </p:nvPr>
        </p:nvGraphicFramePr>
        <p:xfrm>
          <a:off x="581025" y="3188631"/>
          <a:ext cx="11299523" cy="3491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7467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798" y="668740"/>
            <a:ext cx="11029616" cy="1542197"/>
          </a:xfrm>
        </p:spPr>
        <p:txBody>
          <a:bodyPr>
            <a:normAutofit fontScale="90000"/>
          </a:bodyPr>
          <a:lstStyle/>
          <a:p>
            <a:pPr algn="ctr"/>
            <a:br>
              <a:rPr lang="hi-IN" sz="3600" b="1" dirty="0"/>
            </a:br>
            <a:br>
              <a:rPr lang="hi-IN" sz="3600" b="1" dirty="0"/>
            </a:br>
            <a:r>
              <a:rPr lang="hi-IN" sz="3600" b="1" dirty="0"/>
              <a:t>अनौपचारिक संस्कार केंद्र संख्या मेरठ प्रान्त </a:t>
            </a:r>
            <a:br>
              <a:rPr lang="en-US" sz="3600" b="1" dirty="0"/>
            </a:br>
            <a:r>
              <a:rPr lang="hi-IN" sz="3600" b="1" dirty="0"/>
              <a:t> </a:t>
            </a:r>
            <a:endParaRPr lang="en-US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2510604"/>
              </p:ext>
            </p:extLst>
          </p:nvPr>
        </p:nvGraphicFramePr>
        <p:xfrm>
          <a:off x="581023" y="2181225"/>
          <a:ext cx="1118334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7782">
                  <a:extLst>
                    <a:ext uri="{9D8B030D-6E8A-4147-A177-3AD203B41FA5}">
                      <a16:colId xmlns:a16="http://schemas.microsoft.com/office/drawing/2014/main" val="2691433904"/>
                    </a:ext>
                  </a:extLst>
                </a:gridCol>
                <a:gridCol w="3727782">
                  <a:extLst>
                    <a:ext uri="{9D8B030D-6E8A-4147-A177-3AD203B41FA5}">
                      <a16:colId xmlns:a16="http://schemas.microsoft.com/office/drawing/2014/main" val="3992997468"/>
                    </a:ext>
                  </a:extLst>
                </a:gridCol>
                <a:gridCol w="3727782">
                  <a:extLst>
                    <a:ext uri="{9D8B030D-6E8A-4147-A177-3AD203B41FA5}">
                      <a16:colId xmlns:a16="http://schemas.microsoft.com/office/drawing/2014/main" val="15091516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2014-15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2015-16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2016-17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890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852701"/>
                  </a:ext>
                </a:extLst>
              </a:tr>
            </a:tbl>
          </a:graphicData>
        </a:graphic>
      </p:graphicFrame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7212299"/>
              </p:ext>
            </p:extLst>
          </p:nvPr>
        </p:nvGraphicFramePr>
        <p:xfrm>
          <a:off x="581025" y="3188631"/>
          <a:ext cx="11299523" cy="3491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76873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124" y="702156"/>
            <a:ext cx="11161050" cy="1013800"/>
          </a:xfrm>
        </p:spPr>
        <p:txBody>
          <a:bodyPr>
            <a:noAutofit/>
          </a:bodyPr>
          <a:lstStyle/>
          <a:p>
            <a:pPr algn="ctr"/>
            <a:r>
              <a:rPr lang="hi-IN" sz="4000" b="1" i="1" cap="none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समिति अनुसार विवरण कुल विद्यालय  </a:t>
            </a:r>
            <a:endParaRPr lang="en-US" sz="4000" b="1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5142332"/>
              </p:ext>
            </p:extLst>
          </p:nvPr>
        </p:nvGraphicFramePr>
        <p:xfrm>
          <a:off x="381342" y="2085691"/>
          <a:ext cx="11532613" cy="4661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3430">
                  <a:extLst>
                    <a:ext uri="{9D8B030D-6E8A-4147-A177-3AD203B41FA5}">
                      <a16:colId xmlns:a16="http://schemas.microsoft.com/office/drawing/2014/main" val="1754453301"/>
                    </a:ext>
                  </a:extLst>
                </a:gridCol>
                <a:gridCol w="3820560">
                  <a:extLst>
                    <a:ext uri="{9D8B030D-6E8A-4147-A177-3AD203B41FA5}">
                      <a16:colId xmlns:a16="http://schemas.microsoft.com/office/drawing/2014/main" val="2281131350"/>
                    </a:ext>
                  </a:extLst>
                </a:gridCol>
                <a:gridCol w="1136302">
                  <a:extLst>
                    <a:ext uri="{9D8B030D-6E8A-4147-A177-3AD203B41FA5}">
                      <a16:colId xmlns:a16="http://schemas.microsoft.com/office/drawing/2014/main" val="2923395492"/>
                    </a:ext>
                  </a:extLst>
                </a:gridCol>
                <a:gridCol w="1651835">
                  <a:extLst>
                    <a:ext uri="{9D8B030D-6E8A-4147-A177-3AD203B41FA5}">
                      <a16:colId xmlns:a16="http://schemas.microsoft.com/office/drawing/2014/main" val="901703293"/>
                    </a:ext>
                  </a:extLst>
                </a:gridCol>
                <a:gridCol w="1280774">
                  <a:extLst>
                    <a:ext uri="{9D8B030D-6E8A-4147-A177-3AD203B41FA5}">
                      <a16:colId xmlns:a16="http://schemas.microsoft.com/office/drawing/2014/main" val="1162591239"/>
                    </a:ext>
                  </a:extLst>
                </a:gridCol>
                <a:gridCol w="1434856">
                  <a:extLst>
                    <a:ext uri="{9D8B030D-6E8A-4147-A177-3AD203B41FA5}">
                      <a16:colId xmlns:a16="http://schemas.microsoft.com/office/drawing/2014/main" val="2712355177"/>
                    </a:ext>
                  </a:extLst>
                </a:gridCol>
                <a:gridCol w="1434856">
                  <a:extLst>
                    <a:ext uri="{9D8B030D-6E8A-4147-A177-3AD203B41FA5}">
                      <a16:colId xmlns:a16="http://schemas.microsoft.com/office/drawing/2014/main" val="488775220"/>
                    </a:ext>
                  </a:extLst>
                </a:gridCol>
              </a:tblGrid>
              <a:tr h="581164">
                <a:tc>
                  <a:txBody>
                    <a:bodyPr/>
                    <a:lstStyle/>
                    <a:p>
                      <a:r>
                        <a:rPr lang="hi-IN" dirty="0"/>
                        <a:t>क्र ०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dirty="0"/>
                        <a:t>प्रान्त/समिति द्वारा संचालित / सम्बद्ध</a:t>
                      </a:r>
                    </a:p>
                    <a:p>
                      <a:pPr algn="ctr"/>
                      <a:r>
                        <a:rPr lang="hi-IN" sz="1800" dirty="0"/>
                        <a:t>विद्यालयो की </a:t>
                      </a:r>
                      <a:r>
                        <a:rPr lang="hi-IN" dirty="0"/>
                        <a:t> कुल संख्या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dirty="0"/>
                        <a:t>प्राथमिक</a:t>
                      </a:r>
                      <a:r>
                        <a:rPr lang="hi-IN" baseline="0" dirty="0"/>
                        <a:t> </a:t>
                      </a:r>
                    </a:p>
                    <a:p>
                      <a:pPr algn="ctr"/>
                      <a:r>
                        <a:rPr lang="hi-IN" baseline="0" dirty="0"/>
                        <a:t>(5वी तक)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dirty="0"/>
                        <a:t>पूर्व माध्यमिक </a:t>
                      </a:r>
                    </a:p>
                    <a:p>
                      <a:pPr algn="ctr"/>
                      <a:r>
                        <a:rPr lang="hi-IN" baseline="0" dirty="0"/>
                        <a:t>(</a:t>
                      </a:r>
                      <a:r>
                        <a:rPr lang="en-US" baseline="0" dirty="0"/>
                        <a:t>8</a:t>
                      </a:r>
                      <a:r>
                        <a:rPr lang="hi-IN" baseline="0" dirty="0"/>
                        <a:t>वी तक)</a:t>
                      </a:r>
                      <a:r>
                        <a:rPr lang="hi-IN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dirty="0"/>
                        <a:t>माध्यमिक </a:t>
                      </a:r>
                    </a:p>
                    <a:p>
                      <a:pPr algn="ctr"/>
                      <a:r>
                        <a:rPr lang="hi-IN" baseline="0" dirty="0"/>
                        <a:t>(</a:t>
                      </a:r>
                      <a:r>
                        <a:rPr lang="en-US" baseline="0" dirty="0"/>
                        <a:t>10</a:t>
                      </a:r>
                      <a:r>
                        <a:rPr lang="hi-IN" baseline="0" dirty="0"/>
                        <a:t>वी तक)</a:t>
                      </a:r>
                      <a:r>
                        <a:rPr lang="hi-IN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dirty="0"/>
                        <a:t>उच्च माध्यमिक </a:t>
                      </a:r>
                    </a:p>
                    <a:p>
                      <a:pPr algn="ctr"/>
                      <a:r>
                        <a:rPr lang="hi-IN" baseline="0" dirty="0"/>
                        <a:t>(</a:t>
                      </a:r>
                      <a:r>
                        <a:rPr lang="en-US" baseline="0" dirty="0"/>
                        <a:t>12</a:t>
                      </a:r>
                      <a:r>
                        <a:rPr lang="hi-IN" baseline="0" dirty="0"/>
                        <a:t>वी तक)</a:t>
                      </a:r>
                      <a:r>
                        <a:rPr lang="hi-IN" dirty="0"/>
                        <a:t> 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i-IN" dirty="0"/>
                        <a:t>योग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355195"/>
                  </a:ext>
                </a:extLst>
              </a:tr>
              <a:tr h="45621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/>
                        <a:t>जन शिक्षा समिति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171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129886"/>
                  </a:ext>
                </a:extLst>
              </a:tr>
              <a:tr h="45621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i-IN" dirty="0"/>
                        <a:t>शिशु शिक्षा समिति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103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489963"/>
                  </a:ext>
                </a:extLst>
              </a:tr>
              <a:tr h="45621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i-IN" dirty="0"/>
                        <a:t>भारतीय शिक्षा समिति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62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650479"/>
                  </a:ext>
                </a:extLst>
              </a:tr>
              <a:tr h="45621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i-IN" dirty="0"/>
                        <a:t>भारतीय शिक्षा समिति </a:t>
                      </a:r>
                      <a:r>
                        <a:rPr lang="en-US" dirty="0"/>
                        <a:t>C.B.S.E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12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674853"/>
                  </a:ext>
                </a:extLst>
              </a:tr>
              <a:tr h="45621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/>
                        <a:t>भारतीय श्री विद्या परिषद्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946544"/>
                  </a:ext>
                </a:extLst>
              </a:tr>
              <a:tr h="4562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b="1" dirty="0"/>
                        <a:t>योग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76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7711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i-IN" b="1" i="1" cap="none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समिति अनुसार विवरण कुल विद्यालय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2597205"/>
              </p:ext>
            </p:extLst>
          </p:nvPr>
        </p:nvGraphicFramePr>
        <p:xfrm>
          <a:off x="423081" y="1828800"/>
          <a:ext cx="11187894" cy="4872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70977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i-IN" sz="4800" dirty="0"/>
              <a:t>धन्यवाद </a:t>
            </a:r>
            <a:endParaRPr lang="en-US" sz="4800" dirty="0"/>
          </a:p>
        </p:txBody>
      </p:sp>
      <p:pic>
        <p:nvPicPr>
          <p:cNvPr id="4" name="Picture 2" descr="http://vidyabharti.net.in/images/vidy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072" y="2591120"/>
            <a:ext cx="172402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8918941" y="4329165"/>
            <a:ext cx="257794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i-IN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तपन कुमार 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687412" y="5044904"/>
            <a:ext cx="280878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i-IN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(प्रान्त संगठन मंत्री)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01878" y="5575977"/>
            <a:ext cx="3310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Mob. 9412784853</a:t>
            </a:r>
            <a:r>
              <a:rPr lang="hi-IN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971168001</a:t>
            </a:r>
          </a:p>
        </p:txBody>
      </p:sp>
      <p:sp>
        <p:nvSpPr>
          <p:cNvPr id="8" name="Rectangle 7"/>
          <p:cNvSpPr/>
          <p:nvPr/>
        </p:nvSpPr>
        <p:spPr>
          <a:xfrm>
            <a:off x="8004313" y="6014717"/>
            <a:ext cx="33764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Email. tapankmr1969@gmail.com</a:t>
            </a:r>
          </a:p>
        </p:txBody>
      </p:sp>
    </p:spTree>
    <p:extLst>
      <p:ext uri="{BB962C8B-B14F-4D97-AF65-F5344CB8AC3E}">
        <p14:creationId xmlns:p14="http://schemas.microsoft.com/office/powerpoint/2010/main" val="2115787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944" y="702156"/>
            <a:ext cx="11252864" cy="1013800"/>
          </a:xfrm>
        </p:spPr>
        <p:txBody>
          <a:bodyPr>
            <a:noAutofit/>
          </a:bodyPr>
          <a:lstStyle/>
          <a:p>
            <a:pPr algn="ctr"/>
            <a:r>
              <a:rPr lang="hi-IN" sz="4000" b="1" i="1" dirty="0"/>
              <a:t>प्रान्त में जिला स्तर पर कार्य का विवरण </a:t>
            </a:r>
            <a:endParaRPr lang="en-US" sz="4000" b="1" i="1" dirty="0"/>
          </a:p>
        </p:txBody>
      </p:sp>
      <p:sp>
        <p:nvSpPr>
          <p:cNvPr id="7" name="Rectangle 6"/>
          <p:cNvSpPr/>
          <p:nvPr/>
        </p:nvSpPr>
        <p:spPr>
          <a:xfrm>
            <a:off x="206158" y="3187062"/>
            <a:ext cx="68276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001215"/>
              </p:ext>
            </p:extLst>
          </p:nvPr>
        </p:nvGraphicFramePr>
        <p:xfrm>
          <a:off x="357944" y="2580571"/>
          <a:ext cx="11252864" cy="1049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198">
                  <a:extLst>
                    <a:ext uri="{9D8B030D-6E8A-4147-A177-3AD203B41FA5}">
                      <a16:colId xmlns:a16="http://schemas.microsoft.com/office/drawing/2014/main" val="1005113897"/>
                    </a:ext>
                  </a:extLst>
                </a:gridCol>
                <a:gridCol w="4245790">
                  <a:extLst>
                    <a:ext uri="{9D8B030D-6E8A-4147-A177-3AD203B41FA5}">
                      <a16:colId xmlns:a16="http://schemas.microsoft.com/office/drawing/2014/main" val="4247806423"/>
                    </a:ext>
                  </a:extLst>
                </a:gridCol>
                <a:gridCol w="1579730">
                  <a:extLst>
                    <a:ext uri="{9D8B030D-6E8A-4147-A177-3AD203B41FA5}">
                      <a16:colId xmlns:a16="http://schemas.microsoft.com/office/drawing/2014/main" val="3060724260"/>
                    </a:ext>
                  </a:extLst>
                </a:gridCol>
                <a:gridCol w="2250573">
                  <a:extLst>
                    <a:ext uri="{9D8B030D-6E8A-4147-A177-3AD203B41FA5}">
                      <a16:colId xmlns:a16="http://schemas.microsoft.com/office/drawing/2014/main" val="1244822810"/>
                    </a:ext>
                  </a:extLst>
                </a:gridCol>
                <a:gridCol w="2250573">
                  <a:extLst>
                    <a:ext uri="{9D8B030D-6E8A-4147-A177-3AD203B41FA5}">
                      <a16:colId xmlns:a16="http://schemas.microsoft.com/office/drawing/2014/main" val="1802445938"/>
                    </a:ext>
                  </a:extLst>
                </a:gridCol>
              </a:tblGrid>
              <a:tr h="409209">
                <a:tc>
                  <a:txBody>
                    <a:bodyPr/>
                    <a:lstStyle/>
                    <a:p>
                      <a:r>
                        <a:rPr lang="hi-IN" dirty="0"/>
                        <a:t>क्र ०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/>
                        <a:t>प्रान्त का नाम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/>
                        <a:t>कुल जिले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/>
                        <a:t>कार्ययुक्त जिले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/>
                        <a:t>कार्ययुक्त जिला केंद्र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615911"/>
                  </a:ext>
                </a:extLst>
              </a:tr>
              <a:tr h="409209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/>
                        <a:t>मेरठ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555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0024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i-IN" sz="4000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वर्ष</a:t>
            </a:r>
            <a:r>
              <a:rPr lang="hi-IN" sz="3200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2014-15</a:t>
            </a:r>
            <a:endParaRPr lang="en-US" sz="3200" dirty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3547259"/>
              </p:ext>
            </p:extLst>
          </p:nvPr>
        </p:nvGraphicFramePr>
        <p:xfrm>
          <a:off x="773723" y="2300799"/>
          <a:ext cx="11071274" cy="4226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8611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i-IN" sz="3600" b="1" dirty="0"/>
              <a:t>प्रान्त में तहसील स्तर पर कार्य का विवरण </a:t>
            </a:r>
            <a:endParaRPr lang="en-US" sz="36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256123"/>
              </p:ext>
            </p:extLst>
          </p:nvPr>
        </p:nvGraphicFramePr>
        <p:xfrm>
          <a:off x="468407" y="2365888"/>
          <a:ext cx="11317193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089">
                  <a:extLst>
                    <a:ext uri="{9D8B030D-6E8A-4147-A177-3AD203B41FA5}">
                      <a16:colId xmlns:a16="http://schemas.microsoft.com/office/drawing/2014/main" val="1005113897"/>
                    </a:ext>
                  </a:extLst>
                </a:gridCol>
                <a:gridCol w="2306112">
                  <a:extLst>
                    <a:ext uri="{9D8B030D-6E8A-4147-A177-3AD203B41FA5}">
                      <a16:colId xmlns:a16="http://schemas.microsoft.com/office/drawing/2014/main" val="4247806423"/>
                    </a:ext>
                  </a:extLst>
                </a:gridCol>
                <a:gridCol w="2686416">
                  <a:extLst>
                    <a:ext uri="{9D8B030D-6E8A-4147-A177-3AD203B41FA5}">
                      <a16:colId xmlns:a16="http://schemas.microsoft.com/office/drawing/2014/main" val="3060724260"/>
                    </a:ext>
                  </a:extLst>
                </a:gridCol>
                <a:gridCol w="2239345">
                  <a:extLst>
                    <a:ext uri="{9D8B030D-6E8A-4147-A177-3AD203B41FA5}">
                      <a16:colId xmlns:a16="http://schemas.microsoft.com/office/drawing/2014/main" val="1244822810"/>
                    </a:ext>
                  </a:extLst>
                </a:gridCol>
                <a:gridCol w="2894231">
                  <a:extLst>
                    <a:ext uri="{9D8B030D-6E8A-4147-A177-3AD203B41FA5}">
                      <a16:colId xmlns:a16="http://schemas.microsoft.com/office/drawing/2014/main" val="1802445938"/>
                    </a:ext>
                  </a:extLst>
                </a:gridCol>
              </a:tblGrid>
              <a:tr h="278129">
                <a:tc>
                  <a:txBody>
                    <a:bodyPr/>
                    <a:lstStyle/>
                    <a:p>
                      <a:pPr algn="ctr"/>
                      <a:r>
                        <a:rPr lang="hi-IN" dirty="0"/>
                        <a:t>क्र ०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dirty="0"/>
                        <a:t>प्रान्त का नाम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dirty="0"/>
                        <a:t>कुल तहसील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dirty="0"/>
                        <a:t>कार्ययुक्त तहसील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dirty="0"/>
                        <a:t>कार्ययुक्त तहसील केंद्र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615911"/>
                  </a:ext>
                </a:extLst>
              </a:tr>
              <a:tr h="1778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dirty="0"/>
                        <a:t>मेरठ प्रान्त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555297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2277904"/>
              </p:ext>
            </p:extLst>
          </p:nvPr>
        </p:nvGraphicFramePr>
        <p:xfrm>
          <a:off x="468407" y="3366052"/>
          <a:ext cx="11317193" cy="3101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5399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i-IN" sz="3600" b="1" dirty="0"/>
              <a:t>प्रान्त में विकास खंड स्तर पर कार्य का विवरण </a:t>
            </a:r>
            <a:endParaRPr lang="en-US" sz="36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675444" y="2365888"/>
          <a:ext cx="111101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9299">
                  <a:extLst>
                    <a:ext uri="{9D8B030D-6E8A-4147-A177-3AD203B41FA5}">
                      <a16:colId xmlns:a16="http://schemas.microsoft.com/office/drawing/2014/main" val="1005113897"/>
                    </a:ext>
                  </a:extLst>
                </a:gridCol>
                <a:gridCol w="2263924">
                  <a:extLst>
                    <a:ext uri="{9D8B030D-6E8A-4147-A177-3AD203B41FA5}">
                      <a16:colId xmlns:a16="http://schemas.microsoft.com/office/drawing/2014/main" val="4247806423"/>
                    </a:ext>
                  </a:extLst>
                </a:gridCol>
                <a:gridCol w="2637271">
                  <a:extLst>
                    <a:ext uri="{9D8B030D-6E8A-4147-A177-3AD203B41FA5}">
                      <a16:colId xmlns:a16="http://schemas.microsoft.com/office/drawing/2014/main" val="3060724260"/>
                    </a:ext>
                  </a:extLst>
                </a:gridCol>
                <a:gridCol w="2198378">
                  <a:extLst>
                    <a:ext uri="{9D8B030D-6E8A-4147-A177-3AD203B41FA5}">
                      <a16:colId xmlns:a16="http://schemas.microsoft.com/office/drawing/2014/main" val="1244822810"/>
                    </a:ext>
                  </a:extLst>
                </a:gridCol>
                <a:gridCol w="2841284">
                  <a:extLst>
                    <a:ext uri="{9D8B030D-6E8A-4147-A177-3AD203B41FA5}">
                      <a16:colId xmlns:a16="http://schemas.microsoft.com/office/drawing/2014/main" val="1802445938"/>
                    </a:ext>
                  </a:extLst>
                </a:gridCol>
              </a:tblGrid>
              <a:tr h="278129">
                <a:tc>
                  <a:txBody>
                    <a:bodyPr/>
                    <a:lstStyle/>
                    <a:p>
                      <a:pPr algn="ctr"/>
                      <a:r>
                        <a:rPr lang="hi-IN" dirty="0"/>
                        <a:t>क्र ०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dirty="0"/>
                        <a:t>प्रान्त का नाम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dirty="0"/>
                        <a:t>कुल विकास खंड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dirty="0"/>
                        <a:t>कार्ययुक्त विकास खंड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dirty="0"/>
                        <a:t>कार्ययुक्त विकास खंड केंद्र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615911"/>
                  </a:ext>
                </a:extLst>
              </a:tr>
              <a:tr h="1778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dirty="0"/>
                        <a:t>मेरठ प्रान्त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dirty="0"/>
                        <a:t>1</a:t>
                      </a:r>
                      <a:r>
                        <a:rPr lang="en-US" dirty="0"/>
                        <a:t>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dirty="0"/>
                        <a:t>1</a:t>
                      </a:r>
                      <a:r>
                        <a:rPr lang="en-US" dirty="0"/>
                        <a:t>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555297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28212" y="3747340"/>
            <a:ext cx="11204620" cy="66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3600" b="1" cap="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कार्यविहीन विकास खंड</a:t>
            </a:r>
            <a:endParaRPr lang="en-US" sz="3600" b="1" cap="all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75444" y="4763032"/>
          <a:ext cx="1115738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9137">
                  <a:extLst>
                    <a:ext uri="{9D8B030D-6E8A-4147-A177-3AD203B41FA5}">
                      <a16:colId xmlns:a16="http://schemas.microsoft.com/office/drawing/2014/main" val="3714679818"/>
                    </a:ext>
                  </a:extLst>
                </a:gridCol>
                <a:gridCol w="4161025">
                  <a:extLst>
                    <a:ext uri="{9D8B030D-6E8A-4147-A177-3AD203B41FA5}">
                      <a16:colId xmlns:a16="http://schemas.microsoft.com/office/drawing/2014/main" val="290492337"/>
                    </a:ext>
                  </a:extLst>
                </a:gridCol>
                <a:gridCol w="4847226">
                  <a:extLst>
                    <a:ext uri="{9D8B030D-6E8A-4147-A177-3AD203B41FA5}">
                      <a16:colId xmlns:a16="http://schemas.microsoft.com/office/drawing/2014/main" val="2766513136"/>
                    </a:ext>
                  </a:extLst>
                </a:gridCol>
              </a:tblGrid>
              <a:tr h="278129">
                <a:tc>
                  <a:txBody>
                    <a:bodyPr/>
                    <a:lstStyle/>
                    <a:p>
                      <a:r>
                        <a:rPr lang="hi-IN" dirty="0"/>
                        <a:t>क्र ०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dirty="0"/>
                        <a:t>विकास खंड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dirty="0"/>
                        <a:t>जिले का नाम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050779"/>
                  </a:ext>
                </a:extLst>
              </a:tr>
              <a:tr h="1778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dirty="0"/>
                        <a:t>नकुड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dirty="0"/>
                        <a:t>सहारनपुर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355222"/>
                  </a:ext>
                </a:extLst>
              </a:tr>
              <a:tr h="1778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dirty="0"/>
                        <a:t>दौराला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dirty="0"/>
                        <a:t>मेरठ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759422"/>
                  </a:ext>
                </a:extLst>
              </a:tr>
              <a:tr h="1778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dirty="0"/>
                        <a:t>सैद नगर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dirty="0"/>
                        <a:t>रामपुर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276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6226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72917" y="3304959"/>
            <a:ext cx="44743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i-IN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छात्र संख्या वृत्त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4312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581" y="990600"/>
            <a:ext cx="11029616" cy="850900"/>
          </a:xfrm>
        </p:spPr>
        <p:txBody>
          <a:bodyPr>
            <a:noAutofit/>
          </a:bodyPr>
          <a:lstStyle/>
          <a:p>
            <a:pPr algn="ctr"/>
            <a:br>
              <a:rPr lang="hi-IN" sz="3600" b="1" dirty="0"/>
            </a:br>
            <a:br>
              <a:rPr lang="hi-IN" sz="3600" b="1" dirty="0"/>
            </a:br>
            <a:br>
              <a:rPr lang="hi-IN" sz="3600" b="1" dirty="0"/>
            </a:br>
            <a:br>
              <a:rPr lang="hi-IN" sz="3600" b="1" dirty="0"/>
            </a:br>
            <a:br>
              <a:rPr lang="hi-IN" sz="3600" b="1" dirty="0"/>
            </a:br>
            <a:br>
              <a:rPr lang="hi-IN" sz="3600" b="1" dirty="0"/>
            </a:br>
            <a:br>
              <a:rPr lang="hi-IN" sz="3600" b="1" dirty="0"/>
            </a:br>
            <a:br>
              <a:rPr lang="hi-IN" sz="3600" b="1" dirty="0"/>
            </a:br>
            <a:br>
              <a:rPr lang="hi-IN" sz="3600" b="1" dirty="0"/>
            </a:br>
            <a:br>
              <a:rPr lang="hi-IN" sz="3600" b="1" dirty="0"/>
            </a:br>
            <a:br>
              <a:rPr lang="hi-IN" sz="3600" b="1" dirty="0"/>
            </a:br>
            <a:r>
              <a:rPr lang="hi-IN" sz="3600" b="1" dirty="0"/>
              <a:t>शिशु वाटिका </a:t>
            </a:r>
            <a:br>
              <a:rPr lang="hi-IN" sz="3600" b="1" dirty="0"/>
            </a:br>
            <a:endParaRPr lang="en-US" sz="36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960024"/>
              </p:ext>
            </p:extLst>
          </p:nvPr>
        </p:nvGraphicFramePr>
        <p:xfrm>
          <a:off x="381001" y="2123916"/>
          <a:ext cx="11379200" cy="1213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196">
                  <a:extLst>
                    <a:ext uri="{9D8B030D-6E8A-4147-A177-3AD203B41FA5}">
                      <a16:colId xmlns:a16="http://schemas.microsoft.com/office/drawing/2014/main" val="1577260023"/>
                    </a:ext>
                  </a:extLst>
                </a:gridCol>
                <a:gridCol w="6123004">
                  <a:extLst>
                    <a:ext uri="{9D8B030D-6E8A-4147-A177-3AD203B41FA5}">
                      <a16:colId xmlns:a16="http://schemas.microsoft.com/office/drawing/2014/main" val="3843283518"/>
                    </a:ext>
                  </a:extLst>
                </a:gridCol>
              </a:tblGrid>
              <a:tr h="573087">
                <a:tc>
                  <a:txBody>
                    <a:bodyPr/>
                    <a:lstStyle/>
                    <a:p>
                      <a:pPr algn="ctr"/>
                      <a:r>
                        <a:rPr lang="hi-IN" dirty="0"/>
                        <a:t>प्रभावी शिशु वाटिका संख्या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dirty="0"/>
                        <a:t>प्रयत्नशील शिशु वाटिका संख्या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5083798"/>
                  </a:ext>
                </a:extLst>
              </a:tr>
              <a:tr h="17781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0</a:t>
                      </a:r>
                      <a:endParaRPr lang="hi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998270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176901428"/>
              </p:ext>
            </p:extLst>
          </p:nvPr>
        </p:nvGraphicFramePr>
        <p:xfrm>
          <a:off x="381001" y="3337084"/>
          <a:ext cx="11379199" cy="3330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5116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592" y="765656"/>
            <a:ext cx="11029616" cy="1013800"/>
          </a:xfrm>
        </p:spPr>
        <p:txBody>
          <a:bodyPr>
            <a:noAutofit/>
          </a:bodyPr>
          <a:lstStyle/>
          <a:p>
            <a:pPr algn="ctr"/>
            <a:r>
              <a:rPr lang="hi-IN" sz="3600" b="1" dirty="0"/>
              <a:t>प्राथमिक कक्षाओ (कक्षा </a:t>
            </a:r>
            <a:r>
              <a:rPr lang="en-US" sz="3600" b="1" dirty="0"/>
              <a:t>4 - 5</a:t>
            </a:r>
            <a:r>
              <a:rPr lang="hi-IN" sz="3600" b="1" dirty="0"/>
              <a:t>)</a:t>
            </a:r>
            <a:r>
              <a:rPr lang="en-US" sz="3600" b="1" dirty="0"/>
              <a:t> </a:t>
            </a:r>
            <a:r>
              <a:rPr lang="hi-IN" sz="3600" b="1" dirty="0"/>
              <a:t>का संचालन करने वाले विद्यालयों की संख्या 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7297451"/>
              </p:ext>
            </p:extLst>
          </p:nvPr>
        </p:nvGraphicFramePr>
        <p:xfrm>
          <a:off x="581025" y="2028825"/>
          <a:ext cx="1102995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897229634"/>
                    </a:ext>
                  </a:extLst>
                </a:gridCol>
                <a:gridCol w="3676650">
                  <a:extLst>
                    <a:ext uri="{9D8B030D-6E8A-4147-A177-3AD203B41FA5}">
                      <a16:colId xmlns:a16="http://schemas.microsoft.com/office/drawing/2014/main" val="2797139014"/>
                    </a:ext>
                  </a:extLst>
                </a:gridCol>
                <a:gridCol w="3676650">
                  <a:extLst>
                    <a:ext uri="{9D8B030D-6E8A-4147-A177-3AD203B41FA5}">
                      <a16:colId xmlns:a16="http://schemas.microsoft.com/office/drawing/2014/main" val="973866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2014-15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2015-16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2016-17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045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275431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741953631"/>
              </p:ext>
            </p:extLst>
          </p:nvPr>
        </p:nvGraphicFramePr>
        <p:xfrm>
          <a:off x="581025" y="3019874"/>
          <a:ext cx="11182183" cy="370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170282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</TotalTime>
  <Words>510</Words>
  <Application>Microsoft Office PowerPoint</Application>
  <PresentationFormat>Widescreen</PresentationFormat>
  <Paragraphs>328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Calibri</vt:lpstr>
      <vt:lpstr>Gill Sans MT</vt:lpstr>
      <vt:lpstr>Mangal</vt:lpstr>
      <vt:lpstr>Wingdings 2</vt:lpstr>
      <vt:lpstr>Dividend</vt:lpstr>
      <vt:lpstr>विद्या भारती, अखिल भारतीय शिक्षा संस्थान</vt:lpstr>
      <vt:lpstr>PowerPoint Presentation</vt:lpstr>
      <vt:lpstr>प्रान्त में जिला स्तर पर कार्य का विवरण </vt:lpstr>
      <vt:lpstr>वर्ष 2014-15</vt:lpstr>
      <vt:lpstr>प्रान्त में तहसील स्तर पर कार्य का विवरण </vt:lpstr>
      <vt:lpstr>प्रान्त में विकास खंड स्तर पर कार्य का विवरण </vt:lpstr>
      <vt:lpstr>PowerPoint Presentation</vt:lpstr>
      <vt:lpstr>           शिशु वाटिका  </vt:lpstr>
      <vt:lpstr>प्राथमिक कक्षाओ (कक्षा 4 - 5) का संचालन करने वाले विद्यालयों की संख्या </vt:lpstr>
      <vt:lpstr>स्तर अनुसार विद्यालय संख्या मेरठ प्रान्त 2016-17</vt:lpstr>
      <vt:lpstr>स्तर अनुसार विद्यालय संख्या मेरठ प्रान्त 2016-17</vt:lpstr>
      <vt:lpstr>छात्र संख्या तुलनात्मक विवरण मेरठ प्रान्त   शिशु वाटिका   </vt:lpstr>
      <vt:lpstr>  छात्र संख्या तुलनात्मक विवरण मेरठ प्रान्त   प्राथमिक कक्षा 1-5  </vt:lpstr>
      <vt:lpstr>  छात्र संख्या तुलनात्मक विवरण मेरठ प्रान्त   पूर्व माध्यमिक कक्षा 6-8  </vt:lpstr>
      <vt:lpstr>  छात्र संख्या तुलनात्मक विवरण मेरठ प्रान्त   माध्यमिक व वरिष्ठ माध्यमिक कक्षा 9 - 12  </vt:lpstr>
      <vt:lpstr>  छात्र संख्या तुलनात्मक विवरण मेरठ प्रान्त   योग   </vt:lpstr>
      <vt:lpstr>  छात्र संख्या तुलनात्मक विवरण मेरठ प्रान्त   योग   </vt:lpstr>
      <vt:lpstr>  छात्र संख्या  </vt:lpstr>
      <vt:lpstr>  कुल आचार्य/आचार्या संख्या मेरठ प्रान्त   </vt:lpstr>
      <vt:lpstr>  अनौपचारिक जनजाति एकल विद्यालय संख्या मेरठ प्रान्त   </vt:lpstr>
      <vt:lpstr>  अनौपचारिक संस्कार केंद्र संख्या मेरठ प्रान्त   </vt:lpstr>
      <vt:lpstr>समिति अनुसार विवरण कुल विद्यालय  </vt:lpstr>
      <vt:lpstr>समिति अनुसार विवरण कुल विद्यालय </vt:lpstr>
      <vt:lpstr>धन्यवाद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विद्या भारती अखिल भारतीय शिक्षा संस्थान मेरठ प्रान्त</dc:title>
  <dc:creator>Swami Vivekanand</dc:creator>
  <cp:lastModifiedBy>Swami Vivekanand</cp:lastModifiedBy>
  <cp:revision>112</cp:revision>
  <dcterms:created xsi:type="dcterms:W3CDTF">2016-09-03T08:57:57Z</dcterms:created>
  <dcterms:modified xsi:type="dcterms:W3CDTF">2016-10-14T06:16:15Z</dcterms:modified>
</cp:coreProperties>
</file>